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jpeg" ContentType="image/jpeg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type="screen16x9" cy="6858000" cx="12192000"/>
  <p:notesSz cx="6858000" cy="9144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  <p:clrMru>
    <a:srgbClr val="E9E9E9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6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customXml" Target="../customXml/item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6" Type="http://schemas.openxmlformats.org/officeDocument/2006/relationships/tableStyles" Target="tableStyle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ustomXml" Target="../customXml/item3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76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268B202E-0D2D-4423-A4F2-34C090ABDBFB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77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en-US"/>
          </a:p>
        </p:txBody>
      </p:sp>
      <p:sp>
        <p:nvSpPr>
          <p:cNvPr id="104867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9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80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7551E367-AE77-457B-BE1B-03E67BBBE98F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59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59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9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4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en-US"/>
              <a:t>Click to edit Master title style</a:t>
            </a:r>
          </a:p>
        </p:txBody>
      </p:sp>
      <p:sp>
        <p:nvSpPr>
          <p:cNvPr id="1048632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3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48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5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5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5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59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60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62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3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64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5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</a:p>
        </p:txBody>
      </p:sp>
      <p:sp>
        <p:nvSpPr>
          <p:cNvPr id="1048628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2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3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6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70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7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7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37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638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64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image" Target="../media/image1.jpeg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 dpi="0">
          <a:blip xmlns:r="http://schemas.openxmlformats.org/officeDocument/2006/relationships"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14B1C-8979-447F-804F-729F00EB3D65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C2861-336E-43D8-A467-ABE779BBF5C1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 dpi="0">
          <a:blip xmlns:r="http://schemas.openxmlformats.org/officeDocument/2006/relationships"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TextBox 4"/>
          <p:cNvSpPr txBox="1"/>
          <p:nvPr/>
        </p:nvSpPr>
        <p:spPr>
          <a:xfrm>
            <a:off x="3761509" y="2666706"/>
            <a:ext cx="8430491" cy="1692771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b="1" dirty="0" sz="2800" lang="en-US">
                <a:solidFill>
                  <a:srgbClr val="002060"/>
                </a:solidFill>
              </a:rPr>
              <a:t>Course Name: Hardware Security</a:t>
            </a:r>
          </a:p>
          <a:p>
            <a:pPr algn="ctr"/>
            <a:r>
              <a:rPr b="1" dirty="0" sz="2400" lang="en-US">
                <a:solidFill>
                  <a:srgbClr val="002060"/>
                </a:solidFill>
              </a:rPr>
              <a:t>Faculty Name: Prof </a:t>
            </a:r>
            <a:r>
              <a:rPr b="1" dirty="0" sz="2400" lang="en-US" err="1">
                <a:solidFill>
                  <a:srgbClr val="002060"/>
                </a:solidFill>
              </a:rPr>
              <a:t>Debdeep</a:t>
            </a:r>
            <a:r>
              <a:rPr b="1" dirty="0" sz="2400" lang="en-US">
                <a:solidFill>
                  <a:srgbClr val="002060"/>
                </a:solidFill>
              </a:rPr>
              <a:t> </a:t>
            </a:r>
            <a:r>
              <a:rPr b="1" dirty="0" sz="2400" lang="en-US" err="1">
                <a:solidFill>
                  <a:srgbClr val="002060"/>
                </a:solidFill>
              </a:rPr>
              <a:t>Mukhopadhyay</a:t>
            </a:r>
            <a:endParaRPr b="1" dirty="0" sz="2400" lang="en-US">
              <a:solidFill>
                <a:srgbClr val="002060"/>
              </a:solidFill>
            </a:endParaRPr>
          </a:p>
          <a:p>
            <a:pPr algn="ctr"/>
            <a:r>
              <a:rPr b="1" dirty="0" lang="en-US">
                <a:solidFill>
                  <a:srgbClr val="002060"/>
                </a:solidFill>
              </a:rPr>
              <a:t>Department </a:t>
            </a:r>
            <a:r>
              <a:rPr b="1" dirty="0" sz="2400" lang="en-US">
                <a:solidFill>
                  <a:srgbClr val="002060"/>
                </a:solidFill>
              </a:rPr>
              <a:t>: Computer Science and Engineering</a:t>
            </a:r>
          </a:p>
          <a:p>
            <a:pPr algn="ctr"/>
            <a:r>
              <a:rPr b="1" dirty="0" sz="2400" lang="en-US"/>
              <a:t> </a:t>
            </a:r>
          </a:p>
        </p:txBody>
      </p:sp>
      <p:sp>
        <p:nvSpPr>
          <p:cNvPr id="1048597" name="TextBox 6"/>
          <p:cNvSpPr txBox="1"/>
          <p:nvPr/>
        </p:nvSpPr>
        <p:spPr>
          <a:xfrm>
            <a:off x="4535968" y="4158309"/>
            <a:ext cx="7734172" cy="892552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b="1" dirty="0" sz="3200" lang="en-US">
                <a:solidFill>
                  <a:srgbClr val="C00000"/>
                </a:solidFill>
              </a:rPr>
              <a:t>Topic</a:t>
            </a:r>
          </a:p>
          <a:p>
            <a:pPr algn="ctr"/>
            <a:r>
              <a:rPr b="1" dirty="0" sz="2000" lang="en-US">
                <a:solidFill>
                  <a:srgbClr val="C00000"/>
                </a:solidFill>
              </a:rPr>
              <a:t>Lecture 31:  Power Analysis-VII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767096" y="545613"/>
            <a:ext cx="4485388" cy="5146644"/>
          </a:xfrm>
          <a:prstGeom prst="rect"/>
          <a:noFill/>
          <a:ln>
            <a:noFill/>
          </a:ln>
          <a:effectLst/>
        </p:spPr>
      </p:pic>
      <p:sp>
        <p:nvSpPr>
          <p:cNvPr id="1048588" name="TextBox 4"/>
          <p:cNvSpPr txBox="1"/>
          <p:nvPr/>
        </p:nvSpPr>
        <p:spPr>
          <a:xfrm>
            <a:off x="5582093" y="685800"/>
            <a:ext cx="6168656" cy="1412240"/>
          </a:xfrm>
          <a:prstGeom prst="rect"/>
          <a:noFill/>
        </p:spPr>
        <p:txBody>
          <a:bodyPr rtlCol="0" wrap="square">
            <a:spAutoFit/>
          </a:bodyPr>
          <a:p>
            <a:r>
              <a:rPr sz="4400" lang="en-US">
                <a:solidFill>
                  <a:srgbClr val="44546A"/>
                </a:solidFill>
                <a:latin typeface="Calibri Light"/>
              </a:rPr>
              <a:t>Summary of Correlation </a:t>
            </a:r>
            <a:r>
              <a:rPr dirty="0" sz="4400" lang="en-US">
                <a:solidFill>
                  <a:srgbClr val="44546A"/>
                </a:solidFill>
                <a:latin typeface="Calibri Light"/>
              </a:rPr>
              <a:t>Power Analysis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4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2192000" cy="6921127"/>
          </a:xfrm>
          <a:prstGeom prst="rect"/>
        </p:spPr>
      </p:pic>
      <p:sp>
        <p:nvSpPr>
          <p:cNvPr id="1048587" name="TextBox 2"/>
          <p:cNvSpPr txBox="1"/>
          <p:nvPr/>
        </p:nvSpPr>
        <p:spPr>
          <a:xfrm>
            <a:off x="7216346" y="2561968"/>
            <a:ext cx="4110681" cy="3291840"/>
          </a:xfrm>
          <a:prstGeom prst="rect"/>
          <a:noFill/>
        </p:spPr>
        <p:txBody>
          <a:bodyPr rtlCol="0" wrap="square">
            <a:spAutoFit/>
          </a:bodyPr>
          <a:p>
            <a:r>
              <a:rPr dirty="0" lang="en-US">
                <a:solidFill>
                  <a:srgbClr val="C00000"/>
                </a:solidFill>
              </a:rPr>
              <a:t>D. Stinson, Cryptography: Theory and Practice, Chapman &amp; Hall/CRC</a:t>
            </a:r>
          </a:p>
          <a:p>
            <a:endParaRPr dirty="0" lang="en-US">
              <a:solidFill>
                <a:srgbClr val="C00000"/>
              </a:solidFill>
            </a:endParaRPr>
          </a:p>
          <a:p>
            <a:r>
              <a:rPr dirty="0" lang="en-US">
                <a:solidFill>
                  <a:srgbClr val="C00000"/>
                </a:solidFill>
              </a:rPr>
              <a:t>Lawrence C. Washington, Elliptic Curves: Number Theory and Cryptography, Chapman &amp; Hall/CRC</a:t>
            </a:r>
          </a:p>
          <a:p>
            <a:endParaRPr dirty="0" lang="en-US">
              <a:solidFill>
                <a:srgbClr val="C00000"/>
              </a:solidFill>
            </a:endParaRPr>
          </a:p>
          <a:p>
            <a:r>
              <a:rPr dirty="0" lang="en-US">
                <a:solidFill>
                  <a:srgbClr val="C00000"/>
                </a:solidFill>
              </a:rPr>
              <a:t>Jeffrey </a:t>
            </a:r>
            <a:r>
              <a:rPr dirty="0" lang="en-US" err="1">
                <a:solidFill>
                  <a:srgbClr val="C00000"/>
                </a:solidFill>
              </a:rPr>
              <a:t>Hoffstein</a:t>
            </a:r>
            <a:r>
              <a:rPr dirty="0" lang="en-US">
                <a:solidFill>
                  <a:srgbClr val="C00000"/>
                </a:solidFill>
              </a:rPr>
              <a:t>, Jill </a:t>
            </a:r>
            <a:r>
              <a:rPr dirty="0" lang="en-US" err="1">
                <a:solidFill>
                  <a:srgbClr val="C00000"/>
                </a:solidFill>
              </a:rPr>
              <a:t>Pipher</a:t>
            </a:r>
            <a:r>
              <a:rPr dirty="0" lang="en-US">
                <a:solidFill>
                  <a:srgbClr val="C00000"/>
                </a:solidFill>
              </a:rPr>
              <a:t>, Joseph H. Silverman, An Introduction to Mathematical Cryptography, Springer.</a:t>
            </a:r>
          </a:p>
          <a:p>
            <a:endParaRPr dirty="0" lang="en-US">
              <a:solidFill>
                <a:srgbClr val="C00000"/>
              </a:solidFill>
            </a:endParaRPr>
          </a:p>
          <a:p>
            <a:endParaRPr dirty="0"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extBox 3"/>
          <p:cNvSpPr txBox="1"/>
          <p:nvPr/>
        </p:nvSpPr>
        <p:spPr>
          <a:xfrm>
            <a:off x="438912" y="437499"/>
            <a:ext cx="10579608" cy="7178040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200000"/>
              </a:lnSpc>
            </a:pPr>
            <a:r>
              <a:rPr b="1" dirty="0" sz="2000" lang="en-US">
                <a:solidFill>
                  <a:srgbClr val="C00000"/>
                </a:solidFill>
              </a:rPr>
              <a:t>Conclusion</a:t>
            </a:r>
            <a:r>
              <a:rPr b="1" dirty="0" lang="en-US"/>
              <a:t>:</a:t>
            </a:r>
          </a:p>
          <a:p>
            <a:pPr>
              <a:lnSpc>
                <a:spcPct val="200000"/>
              </a:lnSpc>
            </a:pPr>
            <a:r>
              <a:rPr b="1" dirty="0" lang="en-US" err="1"/>
              <a:t>DoM</a:t>
            </a:r>
            <a:r>
              <a:rPr b="1" dirty="0" lang="en-US"/>
              <a:t> based DPA can be programmed in a systematic fashion.</a:t>
            </a:r>
          </a:p>
          <a:p>
            <a:pPr>
              <a:lnSpc>
                <a:spcPct val="200000"/>
              </a:lnSpc>
            </a:pPr>
            <a:r>
              <a:rPr b="1" dirty="0" lang="en-US"/>
              <a:t>One can learn the technique on simulated power traces, modeled by Hamming Weight or Hamming Distance Models.</a:t>
            </a:r>
          </a:p>
          <a:p>
            <a:pPr>
              <a:lnSpc>
                <a:spcPct val="200000"/>
              </a:lnSpc>
            </a:pPr>
            <a:r>
              <a:rPr b="1" dirty="0" lang="en-US"/>
              <a:t>Stochastic Modeling of leakage can help to improve accuracy, but requires profiling.</a:t>
            </a:r>
          </a:p>
          <a:p>
            <a:pPr>
              <a:lnSpc>
                <a:spcPct val="200000"/>
              </a:lnSpc>
            </a:pPr>
            <a:r>
              <a:rPr b="1" dirty="0" lang="en-US"/>
              <a:t>CPA is an improved method of DPA and can also be systematically programmed. </a:t>
            </a:r>
          </a:p>
          <a:p>
            <a:pPr>
              <a:lnSpc>
                <a:spcPct val="200000"/>
              </a:lnSpc>
            </a:pPr>
            <a:endParaRPr b="1" dirty="0" lang="en-US"/>
          </a:p>
          <a:p>
            <a:pPr>
              <a:lnSpc>
                <a:spcPct val="200000"/>
              </a:lnSpc>
            </a:pPr>
            <a:endParaRPr b="1" dirty="0" lang="en-US"/>
          </a:p>
          <a:p>
            <a:pPr>
              <a:lnSpc>
                <a:spcPct val="200000"/>
              </a:lnSpc>
            </a:pPr>
            <a:r>
              <a:rPr b="1" dirty="0" lang="en-US"/>
              <a:t> </a:t>
            </a:r>
          </a:p>
          <a:p>
            <a:pPr>
              <a:lnSpc>
                <a:spcPct val="200000"/>
              </a:lnSpc>
            </a:pPr>
            <a:endParaRPr b="1" dirty="0" lang="en-US"/>
          </a:p>
          <a:p>
            <a:pPr>
              <a:lnSpc>
                <a:spcPct val="200000"/>
              </a:lnSpc>
            </a:pPr>
            <a:endParaRPr b="1" dirty="0" lang="en-US"/>
          </a:p>
          <a:p>
            <a:pPr>
              <a:lnSpc>
                <a:spcPct val="200000"/>
              </a:lnSpc>
            </a:pPr>
            <a:r>
              <a:rPr b="1" dirty="0" lang="en-US"/>
              <a:t> </a:t>
            </a:r>
          </a:p>
          <a:p>
            <a:pPr>
              <a:lnSpc>
                <a:spcPct val="200000"/>
              </a:lnSpc>
            </a:pPr>
            <a:endParaRPr b="1" dirty="0" sz="2000" lang="en-US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2192000" cy="6875188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 dpi="0">
          <a:blip xmlns:r="http://schemas.openxmlformats.org/officeDocument/2006/relationships" r:embed="rId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TextBox 3"/>
          <p:cNvSpPr txBox="1"/>
          <p:nvPr/>
        </p:nvSpPr>
        <p:spPr>
          <a:xfrm>
            <a:off x="5633073" y="133096"/>
            <a:ext cx="6810664" cy="2468368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200000"/>
              </a:lnSpc>
            </a:pPr>
            <a:r>
              <a:rPr dirty="0" sz="2000" lang="en-US">
                <a:solidFill>
                  <a:srgbClr val="C00000"/>
                </a:solidFill>
              </a:rPr>
              <a:t> Concepts Covered:</a:t>
            </a:r>
          </a:p>
          <a:p>
            <a:pPr>
              <a:lnSpc>
                <a:spcPct val="200000"/>
              </a:lnSpc>
              <a:buFont typeface="Wingdings" pitchFamily="2" charset="2"/>
              <a:buChar char="q"/>
            </a:pPr>
            <a:r>
              <a:rPr dirty="0" sz="2000" lang="en-US">
                <a:solidFill>
                  <a:srgbClr val="C00000"/>
                </a:solidFill>
              </a:rPr>
              <a:t>Correlation Power Attacks (CPA)</a:t>
            </a:r>
          </a:p>
          <a:p>
            <a:pPr>
              <a:lnSpc>
                <a:spcPct val="200000"/>
              </a:lnSpc>
              <a:buFont typeface="Wingdings" pitchFamily="2" charset="2"/>
              <a:buChar char="q"/>
            </a:pPr>
            <a:r>
              <a:rPr dirty="0" sz="2000" lang="en-US">
                <a:solidFill>
                  <a:srgbClr val="C00000"/>
                </a:solidFill>
              </a:rPr>
              <a:t>Implementing CPA on Simulated Traces</a:t>
            </a:r>
          </a:p>
          <a:p>
            <a:pPr>
              <a:lnSpc>
                <a:spcPct val="200000"/>
              </a:lnSpc>
              <a:buFont typeface="Wingdings" pitchFamily="2" charset="2"/>
              <a:buChar char="q"/>
            </a:pPr>
            <a:endParaRPr dirty="0" sz="2000" lang="en-US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Title 1"/>
          <p:cNvSpPr>
            <a:spLocks noGrp="1"/>
          </p:cNvSpPr>
          <p:nvPr>
            <p:ph type="title"/>
          </p:nvPr>
        </p:nvSpPr>
        <p:spPr>
          <a:xfrm>
            <a:off x="423530" y="343859"/>
            <a:ext cx="10515600" cy="1325563"/>
          </a:xfrm>
        </p:spPr>
        <p:txBody>
          <a:bodyPr/>
          <a:p>
            <a:r>
              <a:rPr dirty="0" lang="en-US">
                <a:solidFill>
                  <a:schemeClr val="tx2"/>
                </a:solidFill>
              </a:rPr>
              <a:t>Correlation Power Attack (CPA)</a:t>
            </a:r>
          </a:p>
        </p:txBody>
      </p:sp>
      <p:sp>
        <p:nvSpPr>
          <p:cNvPr id="1048600" name="Content Placeholder 2"/>
          <p:cNvSpPr>
            <a:spLocks noGrp="1"/>
          </p:cNvSpPr>
          <p:nvPr>
            <p:ph idx="1"/>
          </p:nvPr>
        </p:nvSpPr>
        <p:spPr>
          <a:xfrm>
            <a:off x="232144" y="1389690"/>
            <a:ext cx="10515600" cy="4351338"/>
          </a:xfrm>
        </p:spPr>
        <p:txBody>
          <a:bodyPr>
            <a:normAutofit fontScale="92857" lnSpcReduction="10000"/>
          </a:bodyPr>
          <a:p>
            <a:r>
              <a:rPr dirty="0" lang="en-US"/>
              <a:t>Like </a:t>
            </a:r>
            <a:r>
              <a:rPr dirty="0" lang="en-US" err="1"/>
              <a:t>DoM</a:t>
            </a:r>
            <a:r>
              <a:rPr dirty="0" lang="en-US"/>
              <a:t> based DPA, CPA also relies on targeting an intermediate computation, typically the input or output of an S-Box.</a:t>
            </a:r>
          </a:p>
          <a:p>
            <a:r>
              <a:rPr dirty="0" lang="en-US"/>
              <a:t>These input values are computed from a known value, say the </a:t>
            </a:r>
            <a:r>
              <a:rPr dirty="0" lang="en-US" err="1"/>
              <a:t>ciphertext</a:t>
            </a:r>
            <a:r>
              <a:rPr dirty="0" lang="en-US"/>
              <a:t> and a portion of the key, which is guessed.</a:t>
            </a:r>
          </a:p>
          <a:p>
            <a:r>
              <a:rPr dirty="0" lang="en-US"/>
              <a:t>The power model is then subsequently applied to develop a hypothetical power trace of the device for a given input to the cipher.</a:t>
            </a:r>
          </a:p>
          <a:p>
            <a:r>
              <a:rPr dirty="0" lang="en-US"/>
              <a:t>These hypothetical power values are then stored in a matrix for several inputs and can be indexed by the known value of the </a:t>
            </a:r>
            <a:r>
              <a:rPr dirty="0" lang="en-US" err="1"/>
              <a:t>ciphertext</a:t>
            </a:r>
            <a:r>
              <a:rPr dirty="0" lang="en-US"/>
              <a:t> and the guessed key byte.</a:t>
            </a:r>
          </a:p>
          <a:p>
            <a:r>
              <a:rPr dirty="0" lang="en-US"/>
              <a:t>This matrix is denoted as H, the hypothetical power matrix.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solidFill>
                  <a:schemeClr val="tx2"/>
                </a:solidFill>
              </a:rPr>
              <a:t>Correlation Power Attack (CPA)-Contd.</a:t>
            </a:r>
            <a:endParaRPr dirty="0" lang="en-US"/>
          </a:p>
        </p:txBody>
      </p:sp>
      <p:sp>
        <p:nvSpPr>
          <p:cNvPr id="1048602" name="Content Placeholder 2"/>
          <p:cNvSpPr>
            <a:spLocks noGrp="1"/>
          </p:cNvSpPr>
          <p:nvPr>
            <p:ph idx="1"/>
          </p:nvPr>
        </p:nvSpPr>
        <p:spPr>
          <a:xfrm>
            <a:off x="285306" y="1506648"/>
            <a:ext cx="9390321" cy="4351338"/>
          </a:xfrm>
        </p:spPr>
        <p:txBody>
          <a:bodyPr>
            <a:normAutofit fontScale="89286" lnSpcReduction="10000"/>
          </a:bodyPr>
          <a:p>
            <a:r>
              <a:rPr dirty="0" lang="en-US"/>
              <a:t>The attacker also observes the actual power traces, and stores them in a matrix for several inputs. </a:t>
            </a:r>
          </a:p>
          <a:p>
            <a:r>
              <a:rPr dirty="0" lang="en-US"/>
              <a:t>The actual power values can be indexed by the known value of the </a:t>
            </a:r>
            <a:r>
              <a:rPr dirty="0" lang="en-US" err="1"/>
              <a:t>ciphertext</a:t>
            </a:r>
            <a:r>
              <a:rPr dirty="0" lang="en-US"/>
              <a:t> and the time instance when the power value was observed.</a:t>
            </a:r>
          </a:p>
          <a:p>
            <a:r>
              <a:rPr dirty="0" lang="en-US"/>
              <a:t>This matrix is denoted by T, the real power matrix.</a:t>
            </a:r>
          </a:p>
          <a:p>
            <a:r>
              <a:rPr dirty="0" lang="en-US"/>
              <a:t>It may be observed that one of the columns of the matrix H corresponds to the correct key k*.</a:t>
            </a:r>
          </a:p>
          <a:p>
            <a:r>
              <a:rPr dirty="0" lang="en-US"/>
              <a:t>CPA tries to compute the </a:t>
            </a:r>
            <a:r>
              <a:rPr b="1" dirty="0" lang="en-US" u="sng">
                <a:solidFill>
                  <a:srgbClr val="C00000"/>
                </a:solidFill>
              </a:rPr>
              <a:t>similarity</a:t>
            </a:r>
            <a:r>
              <a:rPr dirty="0" lang="en-US"/>
              <a:t> between the columns of the matrix H and the columns of the matrix T, to distinguish k* from   rest: similarity computed by Pearson’s Correlation, usually.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1"/>
          <p:cNvSpPr>
            <a:spLocks noGrp="1"/>
          </p:cNvSpPr>
          <p:nvPr>
            <p:ph type="title"/>
          </p:nvPr>
        </p:nvSpPr>
        <p:spPr>
          <a:xfrm>
            <a:off x="753139" y="500062"/>
            <a:ext cx="10515600" cy="1325563"/>
          </a:xfrm>
        </p:spPr>
        <p:txBody>
          <a:bodyPr/>
          <a:p>
            <a:r>
              <a:rPr dirty="0" lang="en-US">
                <a:solidFill>
                  <a:schemeClr val="tx2"/>
                </a:solidFill>
              </a:rPr>
              <a:t>Computing Correlation Coefficient </a:t>
            </a:r>
            <a:r>
              <a:rPr lang="en-US">
                <a:solidFill>
                  <a:schemeClr val="tx2"/>
                </a:solidFill>
              </a:rPr>
              <a:t>for Simulated Power Traces for AES</a:t>
            </a:r>
          </a:p>
        </p:txBody>
      </p:sp>
      <p:sp>
        <p:nvSpPr>
          <p:cNvPr id="1048604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dirty="0" lang="en-US"/>
              <a:t>Like before, we simulate the power profile for the iterative AES, this time by using Hamming Distance power model applied on the state registers updated after each round.</a:t>
            </a:r>
          </a:p>
          <a:p>
            <a:r>
              <a:rPr dirty="0" lang="en-US"/>
              <a:t>The real power matrix is stored in the array </a:t>
            </a:r>
            <a:r>
              <a:rPr dirty="0" lang="en-US">
                <a:solidFill>
                  <a:srgbClr val="C00000"/>
                </a:solidFill>
              </a:rPr>
              <a:t>trace[</a:t>
            </a:r>
            <a:r>
              <a:rPr dirty="0" lang="en-US" err="1">
                <a:solidFill>
                  <a:srgbClr val="C00000"/>
                </a:solidFill>
              </a:rPr>
              <a:t>NSample</a:t>
            </a:r>
            <a:r>
              <a:rPr dirty="0" lang="en-US">
                <a:solidFill>
                  <a:srgbClr val="C00000"/>
                </a:solidFill>
              </a:rPr>
              <a:t>][</a:t>
            </a:r>
            <a:r>
              <a:rPr dirty="0" lang="en-US" err="1">
                <a:solidFill>
                  <a:srgbClr val="C00000"/>
                </a:solidFill>
              </a:rPr>
              <a:t>NPoint</a:t>
            </a:r>
            <a:r>
              <a:rPr dirty="0" lang="en-US">
                <a:solidFill>
                  <a:srgbClr val="C00000"/>
                </a:solidFill>
              </a:rPr>
              <a:t>]</a:t>
            </a:r>
          </a:p>
          <a:p>
            <a:pPr lvl="1"/>
            <a:r>
              <a:rPr dirty="0" lang="en-US" err="1"/>
              <a:t>NSample</a:t>
            </a:r>
            <a:r>
              <a:rPr dirty="0" lang="en-US"/>
              <a:t>: Number of Power Traces acquired</a:t>
            </a:r>
          </a:p>
          <a:p>
            <a:pPr lvl="1"/>
            <a:r>
              <a:rPr dirty="0" lang="en-US" err="1"/>
              <a:t>NPoint</a:t>
            </a:r>
            <a:r>
              <a:rPr dirty="0" lang="en-US"/>
              <a:t>: Time instances for which the power values are observed. Here </a:t>
            </a:r>
            <a:r>
              <a:rPr dirty="0" lang="en-US" err="1"/>
              <a:t>NPoint</a:t>
            </a:r>
            <a:r>
              <a:rPr dirty="0" lang="en-US"/>
              <a:t> is 12.</a:t>
            </a:r>
          </a:p>
          <a:p>
            <a:endParaRPr dirty="0"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title"/>
          </p:nvPr>
        </p:nvSpPr>
        <p:spPr>
          <a:xfrm>
            <a:off x="678711" y="237534"/>
            <a:ext cx="10515600" cy="1325563"/>
          </a:xfrm>
        </p:spPr>
        <p:txBody>
          <a:bodyPr/>
          <a:p>
            <a:r>
              <a:rPr dirty="0" lang="en-US">
                <a:solidFill>
                  <a:schemeClr val="tx2"/>
                </a:solidFill>
              </a:rPr>
              <a:t>Calculating the Hypothetical Power</a:t>
            </a:r>
          </a:p>
        </p:txBody>
      </p:sp>
      <p:pic>
        <p:nvPicPr>
          <p:cNvPr id="2097156" name="Content Placeholder 5"/>
          <p:cNvPicPr>
            <a:picLocks noChangeAspect="1" noGrp="1"/>
          </p:cNvPicPr>
          <p:nvPr>
            <p:ph idx="1"/>
          </p:nvPr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0" y="1222854"/>
            <a:ext cx="5180972" cy="3019536"/>
          </a:xfrm>
        </p:spPr>
      </p:pic>
      <p:graphicFrame>
        <p:nvGraphicFramePr>
          <p:cNvPr id="4194304" name="Table 6"/>
          <p:cNvGraphicFramePr>
            <a:graphicFrameLocks noGrp="1"/>
          </p:cNvGraphicFramePr>
          <p:nvPr/>
        </p:nvGraphicFramePr>
        <p:xfrm>
          <a:off x="2720164" y="2798865"/>
          <a:ext cx="7687336" cy="14435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917"/>
                <a:gridCol w="960917"/>
                <a:gridCol w="960917"/>
                <a:gridCol w="960917"/>
                <a:gridCol w="960917"/>
                <a:gridCol w="960917"/>
                <a:gridCol w="960917"/>
                <a:gridCol w="960917"/>
              </a:tblGrid>
              <a:tr h="384940">
                <a:tc>
                  <a:txBody>
                    <a:bodyPr/>
                    <a:p>
                      <a:pPr algn="ctr"/>
                      <a:r>
                        <a:rPr dirty="0" lang="en-US"/>
                        <a:t>R0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lang="en-US"/>
                        <a:t>R1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lang="en-US"/>
                        <a:t>R2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lang="en-US"/>
                        <a:t>R3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lang="en-US"/>
                        <a:t>R4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lang="en-US"/>
                        <a:t>R5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lang="en-US"/>
                        <a:t>R6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lang="en-US"/>
                        <a:t>R7</a:t>
                      </a:r>
                    </a:p>
                  </a:txBody>
                </a:tc>
              </a:tr>
              <a:tr h="384940">
                <a:tc>
                  <a:txBody>
                    <a:bodyPr/>
                    <a:p>
                      <a:pPr algn="l"/>
                      <a:r>
                        <a:rPr dirty="0" lang="en-US"/>
                        <a:t>S0,C0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S1,C1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S2,C2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S3,C3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S4,C4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S5,C5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S6,C6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S7,C7</a:t>
                      </a:r>
                    </a:p>
                  </a:txBody>
                </a:tc>
              </a:tr>
              <a:tr h="673645">
                <a:tc>
                  <a:txBody>
                    <a:bodyPr/>
                    <a:p>
                      <a:pPr algn="l"/>
                      <a:r>
                        <a:rPr dirty="0" lang="en-US"/>
                        <a:t>C0,K0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C5,K5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C10,K10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C15,K15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C4,K4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C9,K9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C14,K14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lang="en-US"/>
                        <a:t>C3,K3</a:t>
                      </a:r>
                    </a:p>
                  </a:txBody>
                </a:tc>
              </a:tr>
            </a:tbl>
          </a:graphicData>
        </a:graphic>
      </p:graphicFrame>
      <p:graphicFrame>
        <p:nvGraphicFramePr>
          <p:cNvPr id="4194305" name="Table 7"/>
          <p:cNvGraphicFramePr>
            <a:graphicFrameLocks noGrp="1"/>
          </p:cNvGraphicFramePr>
          <p:nvPr/>
        </p:nvGraphicFramePr>
        <p:xfrm>
          <a:off x="2720164" y="4377105"/>
          <a:ext cx="7623544" cy="14460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2943"/>
                <a:gridCol w="952943"/>
                <a:gridCol w="952943"/>
                <a:gridCol w="952943"/>
                <a:gridCol w="952943"/>
                <a:gridCol w="952943"/>
                <a:gridCol w="952943"/>
                <a:gridCol w="952943"/>
              </a:tblGrid>
              <a:tr h="462061">
                <a:tc>
                  <a:txBody>
                    <a:bodyPr/>
                    <a:p>
                      <a:pPr algn="ctr"/>
                      <a:r>
                        <a:rPr dirty="0" sz="1800" lang="en-US"/>
                        <a:t>R8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sz="1800" lang="en-US"/>
                        <a:t>R9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sz="1800" lang="en-US"/>
                        <a:t>R10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sz="1800" lang="en-US"/>
                        <a:t>R11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sz="1800" lang="en-US"/>
                        <a:t>R12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sz="1800" lang="en-US"/>
                        <a:t>R13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sz="1800" lang="en-US"/>
                        <a:t>R14</a:t>
                      </a:r>
                    </a:p>
                  </a:txBody>
                </a:tc>
                <a:tc>
                  <a:txBody>
                    <a:bodyPr/>
                    <a:p>
                      <a:pPr algn="ctr"/>
                      <a:r>
                        <a:rPr dirty="0" sz="1800" lang="en-US"/>
                        <a:t>R15</a:t>
                      </a:r>
                    </a:p>
                  </a:txBody>
                </a:tc>
              </a:tr>
              <a:tr h="491983">
                <a:tc>
                  <a:txBody>
                    <a:bodyPr/>
                    <a:p>
                      <a:pPr algn="l"/>
                      <a:r>
                        <a:rPr dirty="0" sz="1800" lang="en-US"/>
                        <a:t>S8,C8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S9,C9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S10,C10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S11,C11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S12,C12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S13,C13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S14,C14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S15,C15</a:t>
                      </a:r>
                    </a:p>
                  </a:txBody>
                </a:tc>
              </a:tr>
              <a:tr h="491983">
                <a:tc>
                  <a:txBody>
                    <a:bodyPr/>
                    <a:p>
                      <a:pPr algn="l"/>
                      <a:r>
                        <a:rPr dirty="0" sz="1800" lang="en-US"/>
                        <a:t>C8,K8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C13,K13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C2,K2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C7,K7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C12,K12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C1,K1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C6,K6</a:t>
                      </a:r>
                    </a:p>
                  </a:txBody>
                </a:tc>
                <a:tc>
                  <a:txBody>
                    <a:bodyPr/>
                    <a:p>
                      <a:pPr algn="l"/>
                      <a:r>
                        <a:rPr dirty="0" sz="1800" lang="en-US"/>
                        <a:t>C11,K11</a:t>
                      </a:r>
                    </a:p>
                  </a:txBody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Title 1"/>
          <p:cNvSpPr>
            <a:spLocks noGrp="1"/>
          </p:cNvSpPr>
          <p:nvPr>
            <p:ph type="title"/>
          </p:nvPr>
        </p:nvSpPr>
        <p:spPr>
          <a:xfrm>
            <a:off x="838200" y="386390"/>
            <a:ext cx="10515600" cy="1325563"/>
          </a:xfrm>
        </p:spPr>
        <p:txBody>
          <a:bodyPr/>
          <a:p>
            <a:r>
              <a:rPr dirty="0" lang="en-US">
                <a:solidFill>
                  <a:schemeClr val="tx2"/>
                </a:solidFill>
              </a:rPr>
              <a:t>Computing the </a:t>
            </a:r>
            <a:r>
              <a:rPr lang="en-US">
                <a:solidFill>
                  <a:schemeClr val="tx2"/>
                </a:solidFill>
              </a:rPr>
              <a:t>Correlation Matrix</a:t>
            </a:r>
          </a:p>
        </p:txBody>
      </p:sp>
      <p:sp>
        <p:nvSpPr>
          <p:cNvPr id="1048607" name="Content Placeholder 2"/>
          <p:cNvSpPr>
            <a:spLocks noGrp="1"/>
          </p:cNvSpPr>
          <p:nvPr>
            <p:ph idx="1"/>
          </p:nvPr>
        </p:nvSpPr>
        <p:spPr>
          <a:xfrm>
            <a:off x="466060" y="1527914"/>
            <a:ext cx="10515600" cy="4351338"/>
          </a:xfrm>
        </p:spPr>
        <p:txBody>
          <a:bodyPr/>
          <a:p>
            <a:r>
              <a:rPr dirty="0" lang="en-US"/>
              <a:t>Actual Power values for all the </a:t>
            </a:r>
            <a:r>
              <a:rPr dirty="0" lang="en-US" err="1"/>
              <a:t>NSample</a:t>
            </a:r>
            <a:r>
              <a:rPr dirty="0" lang="en-US"/>
              <a:t> encryptions are stored in the array </a:t>
            </a:r>
            <a:r>
              <a:rPr dirty="0" lang="en-US">
                <a:solidFill>
                  <a:srgbClr val="C00000"/>
                </a:solidFill>
              </a:rPr>
              <a:t>trace[</a:t>
            </a:r>
            <a:r>
              <a:rPr dirty="0" lang="en-US" err="1">
                <a:solidFill>
                  <a:srgbClr val="C00000"/>
                </a:solidFill>
              </a:rPr>
              <a:t>NSample</a:t>
            </a:r>
            <a:r>
              <a:rPr dirty="0" lang="en-US">
                <a:solidFill>
                  <a:srgbClr val="C00000"/>
                </a:solidFill>
              </a:rPr>
              <a:t>][</a:t>
            </a:r>
            <a:r>
              <a:rPr dirty="0" lang="en-US" err="1">
                <a:solidFill>
                  <a:srgbClr val="C00000"/>
                </a:solidFill>
              </a:rPr>
              <a:t>NPoint</a:t>
            </a:r>
            <a:r>
              <a:rPr dirty="0" lang="en-US">
                <a:solidFill>
                  <a:srgbClr val="C00000"/>
                </a:solidFill>
              </a:rPr>
              <a:t>]. </a:t>
            </a:r>
          </a:p>
          <a:p>
            <a:pPr lvl="1"/>
            <a:r>
              <a:rPr dirty="0" lang="en-US"/>
              <a:t>However, reflect as we are calculating hypothetical power using HD, the trick which we applied before for storing the traces compactly will not work.</a:t>
            </a:r>
          </a:p>
          <a:p>
            <a:pPr lvl="1"/>
            <a:r>
              <a:rPr dirty="0" lang="en-US"/>
              <a:t>Attacker first scans each column of this array and computes the average, and stores in </a:t>
            </a:r>
            <a:r>
              <a:rPr dirty="0" lang="en-US" err="1">
                <a:solidFill>
                  <a:srgbClr val="C00000"/>
                </a:solidFill>
              </a:rPr>
              <a:t>meanTrace</a:t>
            </a:r>
            <a:r>
              <a:rPr dirty="0" lang="en-US">
                <a:solidFill>
                  <a:srgbClr val="C00000"/>
                </a:solidFill>
              </a:rPr>
              <a:t>[</a:t>
            </a:r>
            <a:r>
              <a:rPr dirty="0" lang="en-US" err="1">
                <a:solidFill>
                  <a:srgbClr val="C00000"/>
                </a:solidFill>
              </a:rPr>
              <a:t>NPoint</a:t>
            </a:r>
            <a:r>
              <a:rPr dirty="0" lang="en-US">
                <a:solidFill>
                  <a:srgbClr val="C00000"/>
                </a:solidFill>
              </a:rPr>
              <a:t>].</a:t>
            </a:r>
          </a:p>
          <a:p>
            <a:r>
              <a:rPr dirty="0" lang="en-US"/>
              <a:t>Likewise, the hypothetical power is stored in the array </a:t>
            </a:r>
            <a:r>
              <a:rPr dirty="0" lang="en-US" err="1">
                <a:solidFill>
                  <a:srgbClr val="C00000"/>
                </a:solidFill>
              </a:rPr>
              <a:t>hPower</a:t>
            </a:r>
            <a:r>
              <a:rPr dirty="0" lang="en-US">
                <a:solidFill>
                  <a:srgbClr val="C00000"/>
                </a:solidFill>
              </a:rPr>
              <a:t>[</a:t>
            </a:r>
            <a:r>
              <a:rPr dirty="0" lang="en-US" err="1">
                <a:solidFill>
                  <a:srgbClr val="C00000"/>
                </a:solidFill>
              </a:rPr>
              <a:t>NSample</a:t>
            </a:r>
            <a:r>
              <a:rPr dirty="0" lang="en-US">
                <a:solidFill>
                  <a:srgbClr val="C00000"/>
                </a:solidFill>
              </a:rPr>
              <a:t>][</a:t>
            </a:r>
            <a:r>
              <a:rPr dirty="0" lang="en-US" err="1">
                <a:solidFill>
                  <a:srgbClr val="C00000"/>
                </a:solidFill>
              </a:rPr>
              <a:t>NKey</a:t>
            </a:r>
            <a:r>
              <a:rPr dirty="0" lang="en-US">
                <a:solidFill>
                  <a:srgbClr val="C00000"/>
                </a:solidFill>
              </a:rPr>
              <a:t>].</a:t>
            </a:r>
          </a:p>
          <a:p>
            <a:pPr lvl="1"/>
            <a:r>
              <a:rPr dirty="0" lang="en-US"/>
              <a:t>Attacker scans each column and stores in the array </a:t>
            </a:r>
            <a:r>
              <a:rPr dirty="0" lang="en-US" err="1">
                <a:solidFill>
                  <a:srgbClr val="C00000"/>
                </a:solidFill>
              </a:rPr>
              <a:t>meanH</a:t>
            </a:r>
            <a:r>
              <a:rPr dirty="0" lang="en-US">
                <a:solidFill>
                  <a:srgbClr val="C00000"/>
                </a:solidFill>
              </a:rPr>
              <a:t>[</a:t>
            </a:r>
            <a:r>
              <a:rPr dirty="0" lang="en-US" err="1">
                <a:solidFill>
                  <a:srgbClr val="C00000"/>
                </a:solidFill>
              </a:rPr>
              <a:t>NKey</a:t>
            </a:r>
            <a:r>
              <a:rPr dirty="0" lang="en-US">
                <a:solidFill>
                  <a:srgbClr val="C00000"/>
                </a:solidFill>
              </a:rPr>
              <a:t>]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>
          <a:xfrm>
            <a:off x="668079" y="120576"/>
            <a:ext cx="10515600" cy="1325563"/>
          </a:xfrm>
        </p:spPr>
        <p:txBody>
          <a:bodyPr/>
          <a:p>
            <a:r>
              <a:rPr lang="en-US">
                <a:solidFill>
                  <a:schemeClr val="tx2"/>
                </a:solidFill>
              </a:rPr>
              <a:t>Correlation Matrix</a:t>
            </a:r>
            <a:endParaRPr dirty="0" lang="en-US">
              <a:solidFill>
                <a:schemeClr val="tx2"/>
              </a:solidFill>
            </a:endParaRPr>
          </a:p>
        </p:txBody>
      </p:sp>
      <p:sp>
        <p:nvSpPr>
          <p:cNvPr id="1048609" name="Rectangle 3"/>
          <p:cNvSpPr/>
          <p:nvPr/>
        </p:nvSpPr>
        <p:spPr>
          <a:xfrm>
            <a:off x="699972" y="1146645"/>
            <a:ext cx="2626243" cy="2293089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10" name="Rectangle 5"/>
          <p:cNvSpPr/>
          <p:nvPr/>
        </p:nvSpPr>
        <p:spPr>
          <a:xfrm>
            <a:off x="1640951" y="1146645"/>
            <a:ext cx="372142" cy="2293089"/>
          </a:xfrm>
          <a:prstGeom prst="rect"/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11" name="Rectangle 6"/>
          <p:cNvSpPr/>
          <p:nvPr/>
        </p:nvSpPr>
        <p:spPr>
          <a:xfrm>
            <a:off x="4267194" y="1143201"/>
            <a:ext cx="2626243" cy="2293089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12" name="Rectangle 7"/>
          <p:cNvSpPr/>
          <p:nvPr/>
        </p:nvSpPr>
        <p:spPr>
          <a:xfrm>
            <a:off x="4667688" y="1150825"/>
            <a:ext cx="372142" cy="2293089"/>
          </a:xfrm>
          <a:prstGeom prst="rect"/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13" name="Rectangle 8"/>
          <p:cNvSpPr/>
          <p:nvPr/>
        </p:nvSpPr>
        <p:spPr>
          <a:xfrm>
            <a:off x="7900876" y="1143201"/>
            <a:ext cx="2626243" cy="2293089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14" name="TextBox 9"/>
          <p:cNvSpPr txBox="1"/>
          <p:nvPr/>
        </p:nvSpPr>
        <p:spPr>
          <a:xfrm>
            <a:off x="1991821" y="2094614"/>
            <a:ext cx="1506288" cy="923330"/>
          </a:xfrm>
          <a:prstGeom prst="rect"/>
          <a:noFill/>
        </p:spPr>
        <p:txBody>
          <a:bodyPr rtlCol="0" wrap="square">
            <a:spAutoFit/>
          </a:bodyPr>
          <a:p>
            <a:r>
              <a:rPr dirty="0" lang="en-US"/>
              <a:t>Hypothetical Power matrix H</a:t>
            </a:r>
          </a:p>
        </p:txBody>
      </p:sp>
      <p:sp>
        <p:nvSpPr>
          <p:cNvPr id="1048615" name="TextBox 10"/>
          <p:cNvSpPr txBox="1"/>
          <p:nvPr/>
        </p:nvSpPr>
        <p:spPr>
          <a:xfrm>
            <a:off x="5387149" y="1966579"/>
            <a:ext cx="1506288" cy="646331"/>
          </a:xfrm>
          <a:prstGeom prst="rect"/>
          <a:noFill/>
        </p:spPr>
        <p:txBody>
          <a:bodyPr rtlCol="0" wrap="square">
            <a:spAutoFit/>
          </a:bodyPr>
          <a:p>
            <a:r>
              <a:rPr dirty="0" lang="en-US"/>
              <a:t>Real Power matrix T</a:t>
            </a:r>
          </a:p>
        </p:txBody>
      </p:sp>
      <p:sp>
        <p:nvSpPr>
          <p:cNvPr id="1048616" name="TextBox 11"/>
          <p:cNvSpPr txBox="1">
            <a:spLocks noChangeAspect="1" noMove="1" noResize="1" noRot="1" noAdjustHandles="1" noEditPoints="1" noChangeArrowheads="1" noChangeShapeType="1" noTextEdit="1"/>
          </p:cNvSpPr>
          <p:nvPr/>
        </p:nvSpPr>
        <p:spPr>
          <a:xfrm>
            <a:off x="212651" y="4084765"/>
            <a:ext cx="9388549" cy="812530"/>
          </a:xfrm>
          <a:prstGeom prst="rect"/>
          <a:blipFill rotWithShape="0">
            <a:blip xmlns:r="http://schemas.openxmlformats.org/officeDocument/2006/relationships" r:embed="rId1"/>
            <a:stretch>
              <a:fillRect/>
            </a:stretch>
          </a:blipFill>
          <a:ln>
            <a:solidFill>
              <a:schemeClr val="tx1"/>
            </a:solidFill>
          </a:ln>
        </p:spPr>
        <p:txBody>
          <a:bodyPr/>
          <a:p>
            <a:r>
              <a:rPr lang="en-US">
                <a:noFill/>
              </a:rPr>
              <a:t> </a:t>
            </a:r>
          </a:p>
        </p:txBody>
      </p:sp>
      <p:sp>
        <p:nvSpPr>
          <p:cNvPr id="1048617" name="TextBox 4"/>
          <p:cNvSpPr txBox="1"/>
          <p:nvPr/>
        </p:nvSpPr>
        <p:spPr>
          <a:xfrm rot="16200000">
            <a:off x="-625042" y="1672580"/>
            <a:ext cx="2147777" cy="369332"/>
          </a:xfrm>
          <a:prstGeom prst="rect"/>
          <a:noFill/>
        </p:spPr>
        <p:txBody>
          <a:bodyPr rtlCol="0" wrap="square">
            <a:spAutoFit/>
          </a:bodyPr>
          <a:p>
            <a:r>
              <a:rPr lang="en-US">
                <a:solidFill>
                  <a:srgbClr val="C00000"/>
                </a:solidFill>
              </a:rPr>
              <a:t>NSample</a:t>
            </a:r>
            <a:endParaRPr dirty="0" lang="en-US">
              <a:solidFill>
                <a:srgbClr val="C00000"/>
              </a:solidFill>
            </a:endParaRPr>
          </a:p>
        </p:txBody>
      </p:sp>
      <p:sp>
        <p:nvSpPr>
          <p:cNvPr id="1048618" name="TextBox 12"/>
          <p:cNvSpPr txBox="1"/>
          <p:nvPr/>
        </p:nvSpPr>
        <p:spPr>
          <a:xfrm rot="16200000">
            <a:off x="2969712" y="1673520"/>
            <a:ext cx="1940333" cy="369332"/>
          </a:xfrm>
          <a:prstGeom prst="rect"/>
          <a:noFill/>
        </p:spPr>
        <p:txBody>
          <a:bodyPr rtlCol="0" wrap="square">
            <a:spAutoFit/>
          </a:bodyPr>
          <a:p>
            <a:r>
              <a:rPr lang="en-US">
                <a:solidFill>
                  <a:srgbClr val="C00000"/>
                </a:solidFill>
              </a:rPr>
              <a:t>NSample</a:t>
            </a:r>
            <a:endParaRPr dirty="0" lang="en-US">
              <a:solidFill>
                <a:srgbClr val="C00000"/>
              </a:solidFill>
            </a:endParaRPr>
          </a:p>
        </p:txBody>
      </p:sp>
      <p:sp>
        <p:nvSpPr>
          <p:cNvPr id="1048619" name="TextBox 13"/>
          <p:cNvSpPr txBox="1"/>
          <p:nvPr/>
        </p:nvSpPr>
        <p:spPr>
          <a:xfrm>
            <a:off x="1573616" y="3478309"/>
            <a:ext cx="1924493" cy="369332"/>
          </a:xfrm>
          <a:prstGeom prst="rect"/>
          <a:noFill/>
        </p:spPr>
        <p:txBody>
          <a:bodyPr rtlCol="0" wrap="square">
            <a:spAutoFit/>
          </a:bodyPr>
          <a:p>
            <a:r>
              <a:rPr lang="en-US">
                <a:solidFill>
                  <a:srgbClr val="C00000"/>
                </a:solidFill>
              </a:rPr>
              <a:t>NKey</a:t>
            </a:r>
            <a:endParaRPr dirty="0" lang="en-US">
              <a:solidFill>
                <a:srgbClr val="C00000"/>
              </a:solidFill>
            </a:endParaRPr>
          </a:p>
        </p:txBody>
      </p:sp>
      <p:sp>
        <p:nvSpPr>
          <p:cNvPr id="1048620" name="TextBox 14"/>
          <p:cNvSpPr txBox="1"/>
          <p:nvPr/>
        </p:nvSpPr>
        <p:spPr>
          <a:xfrm>
            <a:off x="5039830" y="3397208"/>
            <a:ext cx="1924493" cy="369332"/>
          </a:xfrm>
          <a:prstGeom prst="rect"/>
          <a:noFill/>
        </p:spPr>
        <p:txBody>
          <a:bodyPr rtlCol="0" wrap="square">
            <a:spAutoFit/>
          </a:bodyPr>
          <a:p>
            <a:r>
              <a:rPr dirty="0" lang="en-US" err="1">
                <a:solidFill>
                  <a:srgbClr val="C00000"/>
                </a:solidFill>
              </a:rPr>
              <a:t>NPoint</a:t>
            </a:r>
            <a:endParaRPr dirty="0" lang="en-US">
              <a:solidFill>
                <a:srgbClr val="C00000"/>
              </a:solidFill>
            </a:endParaRPr>
          </a:p>
        </p:txBody>
      </p:sp>
      <p:sp>
        <p:nvSpPr>
          <p:cNvPr id="1048621" name="TextBox 15"/>
          <p:cNvSpPr txBox="1"/>
          <p:nvPr/>
        </p:nvSpPr>
        <p:spPr>
          <a:xfrm rot="16200000">
            <a:off x="6658270" y="1560937"/>
            <a:ext cx="1924493" cy="369332"/>
          </a:xfrm>
          <a:prstGeom prst="rect"/>
          <a:noFill/>
        </p:spPr>
        <p:txBody>
          <a:bodyPr rtlCol="0" wrap="square">
            <a:spAutoFit/>
          </a:bodyPr>
          <a:p>
            <a:r>
              <a:rPr lang="en-US">
                <a:solidFill>
                  <a:srgbClr val="C00000"/>
                </a:solidFill>
              </a:rPr>
              <a:t>NKey</a:t>
            </a:r>
            <a:endParaRPr dirty="0" lang="en-US">
              <a:solidFill>
                <a:srgbClr val="C00000"/>
              </a:solidFill>
            </a:endParaRPr>
          </a:p>
        </p:txBody>
      </p:sp>
      <p:sp>
        <p:nvSpPr>
          <p:cNvPr id="1048622" name="TextBox 16"/>
          <p:cNvSpPr txBox="1"/>
          <p:nvPr/>
        </p:nvSpPr>
        <p:spPr>
          <a:xfrm>
            <a:off x="8591550" y="781493"/>
            <a:ext cx="1924493" cy="369332"/>
          </a:xfrm>
          <a:prstGeom prst="rect"/>
          <a:noFill/>
        </p:spPr>
        <p:txBody>
          <a:bodyPr rtlCol="0" wrap="square">
            <a:spAutoFit/>
          </a:bodyPr>
          <a:p>
            <a:r>
              <a:rPr dirty="0" lang="en-US" err="1">
                <a:solidFill>
                  <a:srgbClr val="C00000"/>
                </a:solidFill>
              </a:rPr>
              <a:t>NPoint</a:t>
            </a:r>
            <a:endParaRPr dirty="0" lang="en-US">
              <a:solidFill>
                <a:srgbClr val="C00000"/>
              </a:solidFill>
            </a:endParaRPr>
          </a:p>
        </p:txBody>
      </p:sp>
      <p:sp>
        <p:nvSpPr>
          <p:cNvPr id="1048623" name="Rectangle 17"/>
          <p:cNvSpPr/>
          <p:nvPr/>
        </p:nvSpPr>
        <p:spPr>
          <a:xfrm rot="5400000">
            <a:off x="9033906" y="1063067"/>
            <a:ext cx="372142" cy="2614283"/>
          </a:xfrm>
          <a:prstGeom prst="rect"/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24" name="Rectangle 18"/>
          <p:cNvSpPr/>
          <p:nvPr/>
        </p:nvSpPr>
        <p:spPr>
          <a:xfrm>
            <a:off x="8249087" y="1143201"/>
            <a:ext cx="331387" cy="1040936"/>
          </a:xfrm>
          <a:prstGeom prst="rect"/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25" name="Rectangle 19"/>
          <p:cNvSpPr/>
          <p:nvPr/>
        </p:nvSpPr>
        <p:spPr>
          <a:xfrm>
            <a:off x="8265032" y="2556279"/>
            <a:ext cx="331387" cy="905917"/>
          </a:xfrm>
          <a:prstGeom prst="rect"/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26" name="Rectangle 20"/>
          <p:cNvSpPr/>
          <p:nvPr/>
        </p:nvSpPr>
        <p:spPr>
          <a:xfrm>
            <a:off x="8249087" y="2194770"/>
            <a:ext cx="347332" cy="361508"/>
          </a:xfrm>
          <a:prstGeom prst="rect"/>
          <a:solidFill>
            <a:schemeClr val="accent6">
              <a:lumMod val="40000"/>
              <a:lumOff val="60000"/>
              <a:alpha val="5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cxnSp>
        <p:nvCxnSpPr>
          <p:cNvPr id="3145728" name="Straight Arrow Connector 22"/>
          <p:cNvCxnSpPr>
            <a:cxnSpLocks/>
          </p:cNvCxnSpPr>
          <p:nvPr/>
        </p:nvCxnSpPr>
        <p:spPr>
          <a:xfrm flipV="1">
            <a:off x="6152704" y="2392326"/>
            <a:ext cx="2225752" cy="1692439"/>
          </a:xfrm>
          <a:prstGeom prst="straightConnector1"/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Title 1"/>
          <p:cNvSpPr>
            <a:spLocks noGrp="1"/>
          </p:cNvSpPr>
          <p:nvPr>
            <p:ph type="title"/>
          </p:nvPr>
        </p:nvSpPr>
        <p:spPr>
          <a:xfrm>
            <a:off x="848832" y="195004"/>
            <a:ext cx="10515600" cy="1325563"/>
          </a:xfrm>
        </p:spPr>
        <p:txBody>
          <a:bodyPr/>
          <a:p>
            <a:r>
              <a:rPr dirty="0" lang="en-US">
                <a:solidFill>
                  <a:schemeClr val="tx2"/>
                </a:solidFill>
              </a:rPr>
              <a:t>Experimental Results on Simulated Traces</a:t>
            </a:r>
          </a:p>
        </p:txBody>
      </p:sp>
      <p:pic>
        <p:nvPicPr>
          <p:cNvPr id="2097155" name="Picture 5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971362" y="1140933"/>
            <a:ext cx="6940107" cy="3204826"/>
          </a:xfrm>
          <a:prstGeom prst="rect"/>
        </p:spPr>
      </p:pic>
      <p:sp>
        <p:nvSpPr>
          <p:cNvPr id="1048590" name="TextBox 6"/>
          <p:cNvSpPr txBox="1"/>
          <p:nvPr/>
        </p:nvSpPr>
        <p:spPr>
          <a:xfrm>
            <a:off x="1520863" y="4425524"/>
            <a:ext cx="3920552" cy="1477328"/>
          </a:xfrm>
          <a:prstGeom prst="rect"/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rtlCol="0" wrap="square">
            <a:spAutoFit/>
          </a:bodyPr>
          <a:p>
            <a:r>
              <a:rPr dirty="0" lang="en-US"/>
              <a:t>CPA on first key byte of 10</a:t>
            </a:r>
            <a:r>
              <a:rPr baseline="30000" dirty="0" lang="en-US"/>
              <a:t>th</a:t>
            </a:r>
            <a:r>
              <a:rPr dirty="0" lang="en-US"/>
              <a:t> Round of AES</a:t>
            </a:r>
          </a:p>
          <a:p>
            <a:r>
              <a:rPr dirty="0" lang="en-US"/>
              <a:t>Power is Simulated by Hamming Distance of the Registers after each Round</a:t>
            </a:r>
          </a:p>
        </p:txBody>
      </p:sp>
      <p:sp>
        <p:nvSpPr>
          <p:cNvPr id="1048591" name="TextBox 7"/>
          <p:cNvSpPr txBox="1"/>
          <p:nvPr/>
        </p:nvSpPr>
        <p:spPr>
          <a:xfrm>
            <a:off x="5543108" y="4425524"/>
            <a:ext cx="3368361" cy="1200329"/>
          </a:xfrm>
          <a:prstGeom prst="rect"/>
          <a:solidFill>
            <a:schemeClr val="accent4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rtlCol="0" wrap="square">
            <a:spAutoFit/>
          </a:bodyPr>
          <a:p>
            <a:r>
              <a:rPr dirty="0" lang="en-US"/>
              <a:t>Power is Simulated by Hamming Distance of the Registers after each Round, with superimposed Gaussian Noise.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626531CA6B29D498611FF44E4B9A516" ma:contentTypeVersion="9" ma:contentTypeDescription="Create a new document." ma:contentTypeScope="" ma:versionID="99c76d3dd7086e974cd3ac8da755e148">
  <xsd:schema xmlns:xsd="http://www.w3.org/2001/XMLSchema" xmlns:xs="http://www.w3.org/2001/XMLSchema" xmlns:p="http://schemas.microsoft.com/office/2006/metadata/properties" xmlns:ns2="f4f41830-a3a6-4385-8543-65e908e34dde" xmlns:ns3="eb720b27-d539-49d1-94c8-a7395998307e" targetNamespace="http://schemas.microsoft.com/office/2006/metadata/properties" ma:root="true" ma:fieldsID="8d8179b2427ad0a80c114e8112bda5b2" ns2:_="" ns3:_="">
    <xsd:import namespace="f4f41830-a3a6-4385-8543-65e908e34dde"/>
    <xsd:import namespace="eb720b27-d539-49d1-94c8-a739599830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f41830-a3a6-4385-8543-65e908e34d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720b27-d539-49d1-94c8-a7395998307e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4951BC0-7255-4D97-B20E-45B33A780B21}"/>
</file>

<file path=customXml/itemProps2.xml><?xml version="1.0" encoding="utf-8"?>
<ds:datastoreItem xmlns:ds="http://schemas.openxmlformats.org/officeDocument/2006/customXml" ds:itemID="{B7D66552-2D76-4B62-AB39-A25561D44597}"/>
</file>

<file path=customXml/itemProps3.xml><?xml version="1.0" encoding="utf-8"?>
<ds:datastoreItem xmlns:ds="http://schemas.openxmlformats.org/officeDocument/2006/customXml" ds:itemID="{12B90B3E-EFFC-4E73-99EA-93983C6C1101}"/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Sushanta Mahapatra</dc:creator>
  <cp:lastModifiedBy>Siddhartha Chowdhury</cp:lastModifiedBy>
  <dcterms:created xsi:type="dcterms:W3CDTF">2018-09-10T23:32:04Z</dcterms:created>
  <dcterms:modified xsi:type="dcterms:W3CDTF">2022-04-04T05:49:14Z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2ea93ff13800431282638e88102bcdfa</vt:lpwstr>
  </property>
  <property fmtid="{D5CDD505-2E9C-101B-9397-08002B2CF9AE}" pid="3" name="ContentTypeId">
    <vt:lpwstr>0x010100A626531CA6B29D498611FF44E4B9A516</vt:lpwstr>
  </property>
</Properties>
</file>